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60" r:id="rId3"/>
    <p:sldId id="540" r:id="rId4"/>
    <p:sldId id="545" r:id="rId5"/>
    <p:sldId id="544" r:id="rId6"/>
    <p:sldId id="547" r:id="rId7"/>
    <p:sldId id="556" r:id="rId8"/>
    <p:sldId id="557" r:id="rId9"/>
    <p:sldId id="555" r:id="rId10"/>
    <p:sldId id="550" r:id="rId11"/>
    <p:sldId id="551" r:id="rId12"/>
    <p:sldId id="552" r:id="rId13"/>
    <p:sldId id="553" r:id="rId14"/>
    <p:sldId id="554" r:id="rId16"/>
    <p:sldId id="566" r:id="rId17"/>
    <p:sldId id="509" r:id="rId18"/>
  </p:sldIdLst>
  <p:sldSz cx="15122525" cy="10693400"/>
  <p:notesSz cx="6858000" cy="9144000"/>
  <p:defaultTextStyle>
    <a:defPPr>
      <a:defRPr lang="zh-CN"/>
    </a:defPPr>
    <a:lvl1pPr marL="0" lvl="0" indent="0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38505" lvl="1" indent="-281305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475105" lvl="2" indent="-560705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2212975" lvl="3" indent="-841375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949575" lvl="4" indent="-1120775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1120775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-1120775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-1120775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-1120775" algn="l" defTabSz="1475105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80AE77"/>
    <a:srgbClr val="FF99FF"/>
    <a:srgbClr val="0066FF"/>
    <a:srgbClr val="00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309" autoAdjust="0"/>
    <p:restoredTop sz="94660"/>
  </p:normalViewPr>
  <p:slideViewPr>
    <p:cSldViewPr showGuides="1">
      <p:cViewPr>
        <p:scale>
          <a:sx n="50" d="100"/>
          <a:sy n="50" d="100"/>
        </p:scale>
        <p:origin x="-1098" y="174"/>
      </p:cViewPr>
      <p:guideLst>
        <p:guide orient="horz" pos="3368"/>
        <p:guide pos="47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8A2C4-137F-423E-9681-7F22600DC9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F6BA9-1350-4EC1-9B30-E8EAA627EFD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6BA9-1350-4EC1-9B30-E8EAA627EF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6BA9-1350-4EC1-9B30-E8EAA627EF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33475" y="3322638"/>
            <a:ext cx="12855575" cy="2290762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68538" y="6059488"/>
            <a:ext cx="10585450" cy="27320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755650" y="9910763"/>
            <a:ext cx="3529013" cy="569913"/>
          </a:xfrm>
          <a:prstGeom prst="rect">
            <a:avLst/>
          </a:prstGeom>
          <a:ln>
            <a:miter lim="800000"/>
          </a:ln>
        </p:spPr>
        <p:txBody>
          <a:bodyPr vert="horz" wrap="square" lIns="147511" tIns="73756" rIns="147511" bIns="73756" numCol="1" anchor="ctr" anchorCtr="0" compatLnSpc="1"/>
          <a:lstStyle>
            <a:lvl1pPr>
              <a:defRPr/>
            </a:lvl1pPr>
          </a:lstStyle>
          <a:p>
            <a:pPr marL="0" marR="0" lvl="0" indent="0" algn="l" defTabSz="14744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473D396-2666-423B-8228-23CABE4DD651}" type="datetime1">
              <a:rPr kumimoji="0" lang="zh-CN" alt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5167313" y="9910763"/>
            <a:ext cx="4787900" cy="569913"/>
          </a:xfrm>
          <a:prstGeom prst="rect">
            <a:avLst/>
          </a:prstGeom>
          <a:ln>
            <a:miter lim="800000"/>
          </a:ln>
        </p:spPr>
        <p:txBody>
          <a:bodyPr vert="horz" wrap="square" lIns="147511" tIns="73756" rIns="147511" bIns="73756" numCol="1" anchor="ctr" anchorCtr="0" compatLnSpc="1"/>
          <a:lstStyle>
            <a:lvl1pPr>
              <a:defRPr/>
            </a:lvl1pPr>
          </a:lstStyle>
          <a:p>
            <a:pPr marL="0" marR="0" lvl="0" indent="0" algn="ctr" defTabSz="14744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10839450" y="9910763"/>
            <a:ext cx="3527425" cy="569913"/>
          </a:xfrm>
          <a:prstGeom prst="rect">
            <a:avLst/>
          </a:prstGeom>
          <a:ln>
            <a:miter lim="800000"/>
          </a:ln>
        </p:spPr>
        <p:txBody>
          <a:bodyPr vert="horz" wrap="square" lIns="147511" tIns="73756" rIns="147511" bIns="73756" numCol="1" anchor="ctr" anchorCtr="0" compatLnSpc="1"/>
          <a:lstStyle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755650" y="428625"/>
            <a:ext cx="13611225" cy="1781175"/>
          </a:xfrm>
          <a:prstGeom prst="rect">
            <a:avLst/>
          </a:prstGeom>
          <a:noFill/>
          <a:ln w="9525">
            <a:noFill/>
          </a:ln>
        </p:spPr>
        <p:txBody>
          <a:bodyPr lIns="147511" tIns="73756" rIns="147511" bIns="73756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755650" y="2495550"/>
            <a:ext cx="13611225" cy="7056438"/>
          </a:xfrm>
          <a:prstGeom prst="rect">
            <a:avLst/>
          </a:prstGeom>
          <a:noFill/>
          <a:ln w="9525">
            <a:noFill/>
          </a:ln>
        </p:spPr>
        <p:txBody>
          <a:bodyPr lIns="147511" tIns="73756" rIns="147511" bIns="73756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" y="9910763"/>
            <a:ext cx="3529013" cy="569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47511" tIns="73756" rIns="147511" bIns="73756" numCol="1" anchor="ctr" anchorCtr="0" compatLnSpc="1"/>
          <a:lstStyle>
            <a:lvl1pPr>
              <a:defRPr sz="1900">
                <a:solidFill>
                  <a:srgbClr val="898989"/>
                </a:solidFill>
              </a:defRPr>
            </a:lvl1pPr>
          </a:lstStyle>
          <a:p>
            <a:pPr marL="0" marR="0" lvl="0" indent="0" algn="l" defTabSz="14744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A745855-061D-44E2-9E6B-A8BD0D706972}" type="datetime1">
              <a:rPr kumimoji="0" lang="zh-CN" alt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167313" y="9910763"/>
            <a:ext cx="4787900" cy="569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47511" tIns="73756" rIns="147511" bIns="73756" numCol="1" anchor="ctr" anchorCtr="0" compatLnSpc="1"/>
          <a:lstStyle>
            <a:lvl1pPr algn="ctr">
              <a:defRPr sz="1900">
                <a:solidFill>
                  <a:srgbClr val="898989"/>
                </a:solidFill>
              </a:defRPr>
            </a:lvl1pPr>
          </a:lstStyle>
          <a:p>
            <a:pPr marL="0" marR="0" lvl="0" indent="0" algn="ctr" defTabSz="14744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39450" y="9910763"/>
            <a:ext cx="3527425" cy="569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47511" tIns="73756" rIns="147511" bIns="73756" numCol="1" anchor="ctr" anchorCtr="0" compatLnSpc="1"/>
          <a:lstStyle>
            <a:lvl1pPr algn="r">
              <a:defRPr sz="19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/>
  <p:txStyles>
    <p:titleStyle>
      <a:lvl1pPr marL="1475105" indent="-1475105"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1475105" indent="-1475105"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1475105" indent="-1475105"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1475105" indent="-1475105"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1475105" indent="-1475105"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932305" indent="-1475105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2389505" indent="-1475105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846705" indent="-1475105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3303905" indent="-1475105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552450" indent="-552450" algn="l" defTabSz="147447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1198880" indent="-460375" algn="l" defTabSz="147447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5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844675" indent="-368300" algn="l" defTabSz="147447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2581275" indent="-368300" algn="l" defTabSz="147447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3319780" indent="-368300" algn="l" defTabSz="147447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3776980" indent="-368300" algn="l" defTabSz="147447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4234180" indent="-368300" algn="l" defTabSz="147447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4691380" indent="-368300" algn="l" defTabSz="147447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5148580" indent="-368300" algn="l" defTabSz="147447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/>
          <p:nvPr/>
        </p:nvSpPr>
        <p:spPr>
          <a:xfrm>
            <a:off x="3775048" y="7288013"/>
            <a:ext cx="8501122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zh-CN" sz="3600" b="1" dirty="0" smtClean="0">
                <a:latin typeface="仿宋" panose="02010609060101010101" pitchFamily="49" charset="-122"/>
                <a:ea typeface="仿宋" panose="02010609060101010101" pitchFamily="49" charset="-122"/>
                <a:sym typeface="黑体" panose="02010609060101010101" pitchFamily="49" charset="-122"/>
              </a:rPr>
              <a:t>杰作</a:t>
            </a:r>
            <a:r>
              <a:rPr lang="en-US" altLang="zh-CN" sz="3600" b="1" dirty="0" smtClean="0">
                <a:latin typeface="仿宋" panose="02010609060101010101" pitchFamily="49" charset="-122"/>
                <a:ea typeface="仿宋" panose="02010609060101010101" pitchFamily="49" charset="-122"/>
                <a:sym typeface="黑体" panose="02010609060101010101" pitchFamily="49" charset="-122"/>
              </a:rPr>
              <a:t>·</a:t>
            </a:r>
            <a:r>
              <a:rPr lang="zh-CN" altLang="en-US" sz="3600" b="1" dirty="0" smtClean="0">
                <a:latin typeface="仿宋" panose="02010609060101010101" pitchFamily="49" charset="-122"/>
                <a:ea typeface="仿宋" panose="02010609060101010101" pitchFamily="49" charset="-122"/>
                <a:sym typeface="黑体" panose="02010609060101010101" pitchFamily="49" charset="-122"/>
              </a:rPr>
              <a:t>费洛蒙 全屋整装定制简介</a:t>
            </a:r>
            <a:r>
              <a:rPr lang="zh-CN" altLang="en-US" sz="2800" b="1" dirty="0" smtClean="0">
                <a:latin typeface="仿宋" panose="02010609060101010101" pitchFamily="49" charset="-122"/>
                <a:ea typeface="仿宋" panose="02010609060101010101" pitchFamily="49" charset="-122"/>
                <a:sym typeface="黑体" panose="02010609060101010101" pitchFamily="49" charset="-122"/>
              </a:rPr>
              <a:t> </a:t>
            </a:r>
            <a:endParaRPr lang="zh-CN" altLang="en-US" sz="2800" b="1" dirty="0">
              <a:latin typeface="仿宋" panose="02010609060101010101" pitchFamily="49" charset="-122"/>
              <a:ea typeface="仿宋" panose="02010609060101010101" pitchFamily="49" charset="-122"/>
              <a:sym typeface="黑体" panose="02010609060101010101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>
            <a:off x="0" y="3702038"/>
            <a:ext cx="15122525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直接连接符 8"/>
          <p:cNvCxnSpPr/>
          <p:nvPr/>
        </p:nvCxnSpPr>
        <p:spPr bwMode="auto">
          <a:xfrm>
            <a:off x="0" y="5932492"/>
            <a:ext cx="15122525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"/>
          <a:srcRect l="6009" t="16416" r="6854" b="13816"/>
          <a:stretch>
            <a:fillRect/>
          </a:stretch>
        </p:blipFill>
        <p:spPr bwMode="auto">
          <a:xfrm>
            <a:off x="10321942" y="477806"/>
            <a:ext cx="4214842" cy="164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lenovo\Desktop\未标3333333题-1.jpg"/>
          <p:cNvPicPr>
            <a:picLocks noChangeAspect="1" noChangeArrowheads="1"/>
          </p:cNvPicPr>
          <p:nvPr/>
        </p:nvPicPr>
        <p:blipFill>
          <a:blip r:embed="rId2"/>
          <a:srcRect t="41264" b="39360"/>
          <a:stretch>
            <a:fillRect/>
          </a:stretch>
        </p:blipFill>
        <p:spPr bwMode="auto">
          <a:xfrm>
            <a:off x="-1" y="3779192"/>
            <a:ext cx="15122525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enovo\Desktop\图片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4288" y="-11112"/>
            <a:ext cx="15136813" cy="10704512"/>
          </a:xfrm>
          <a:prstGeom prst="rect">
            <a:avLst/>
          </a:prstGeom>
          <a:noFill/>
        </p:spPr>
      </p:pic>
      <p:sp>
        <p:nvSpPr>
          <p:cNvPr id="15377" name="TextBox 18"/>
          <p:cNvSpPr/>
          <p:nvPr/>
        </p:nvSpPr>
        <p:spPr>
          <a:xfrm>
            <a:off x="12633360" y="384143"/>
            <a:ext cx="17145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+mn-ea"/>
                <a:ea typeface="+mn-ea"/>
                <a:sym typeface="华文隶书" panose="02010800040101010101" pitchFamily="2" charset="-122"/>
              </a:rPr>
              <a:t>客户案例</a:t>
            </a:r>
            <a:endParaRPr lang="zh-CN" altLang="en-US" sz="2000" dirty="0">
              <a:solidFill>
                <a:srgbClr val="000000"/>
              </a:solidFill>
              <a:latin typeface="+mn-ea"/>
              <a:ea typeface="+mn-ea"/>
              <a:sym typeface="华文隶书" panose="02010800040101010101" pitchFamily="2" charset="-122"/>
            </a:endParaRPr>
          </a:p>
        </p:txBody>
      </p:sp>
      <p:sp>
        <p:nvSpPr>
          <p:cNvPr id="8" name="TextBox 8"/>
          <p:cNvSpPr/>
          <p:nvPr/>
        </p:nvSpPr>
        <p:spPr>
          <a:xfrm>
            <a:off x="774652" y="374558"/>
            <a:ext cx="271464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杰作费洛蒙</a:t>
            </a:r>
            <a:endParaRPr lang="zh-CN" altLang="en-US" sz="2000" b="1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sp>
        <p:nvSpPr>
          <p:cNvPr id="9" name="TextBox 18"/>
          <p:cNvSpPr/>
          <p:nvPr/>
        </p:nvSpPr>
        <p:spPr>
          <a:xfrm>
            <a:off x="7731760" y="10106660"/>
            <a:ext cx="39046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全屋整装定制家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9494" y="1417610"/>
            <a:ext cx="883521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528" y="1417610"/>
            <a:ext cx="3739441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8"/>
          <p:cNvSpPr/>
          <p:nvPr/>
        </p:nvSpPr>
        <p:spPr>
          <a:xfrm>
            <a:off x="7346948" y="7775592"/>
            <a:ext cx="6715172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九号公馆全层定制</a:t>
            </a:r>
            <a:endParaRPr lang="en-US" altLang="zh-CN" sz="2000" b="1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风格：美式</a:t>
            </a:r>
            <a:endParaRPr lang="en-US" altLang="zh-CN" sz="2000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定制产品：墙板、顶线、实木吊顶、门、门套窗套、柜类</a:t>
            </a:r>
            <a:endParaRPr lang="zh-CN" altLang="en-US" sz="2000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enovo\Desktop\图片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4288" y="-11112"/>
            <a:ext cx="15136813" cy="10704512"/>
          </a:xfrm>
          <a:prstGeom prst="rect">
            <a:avLst/>
          </a:prstGeom>
          <a:noFill/>
        </p:spPr>
      </p:pic>
      <p:sp>
        <p:nvSpPr>
          <p:cNvPr id="15377" name="TextBox 18"/>
          <p:cNvSpPr/>
          <p:nvPr/>
        </p:nvSpPr>
        <p:spPr>
          <a:xfrm>
            <a:off x="12633360" y="384143"/>
            <a:ext cx="17145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+mn-ea"/>
                <a:ea typeface="+mn-ea"/>
                <a:sym typeface="华文隶书" panose="02010800040101010101" pitchFamily="2" charset="-122"/>
              </a:rPr>
              <a:t>客户案例</a:t>
            </a:r>
            <a:endParaRPr lang="zh-CN" altLang="en-US" sz="2000" dirty="0">
              <a:solidFill>
                <a:srgbClr val="000000"/>
              </a:solidFill>
              <a:latin typeface="+mn-ea"/>
              <a:ea typeface="+mn-ea"/>
              <a:sym typeface="华文隶书" panose="02010800040101010101" pitchFamily="2" charset="-122"/>
            </a:endParaRPr>
          </a:p>
        </p:txBody>
      </p:sp>
      <p:sp>
        <p:nvSpPr>
          <p:cNvPr id="8" name="TextBox 8"/>
          <p:cNvSpPr/>
          <p:nvPr/>
        </p:nvSpPr>
        <p:spPr>
          <a:xfrm>
            <a:off x="774652" y="374558"/>
            <a:ext cx="271464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杰作费洛蒙</a:t>
            </a:r>
            <a:endParaRPr lang="zh-CN" altLang="en-US" sz="2000" b="1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sp>
        <p:nvSpPr>
          <p:cNvPr id="9" name="TextBox 18"/>
          <p:cNvSpPr/>
          <p:nvPr/>
        </p:nvSpPr>
        <p:spPr>
          <a:xfrm>
            <a:off x="7731760" y="10106660"/>
            <a:ext cx="39046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全屋整装定制家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4006" y="2346304"/>
            <a:ext cx="27908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776" y="2279006"/>
            <a:ext cx="5857916" cy="43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75840" y="2417742"/>
            <a:ext cx="4872875" cy="424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8"/>
          <p:cNvSpPr/>
          <p:nvPr/>
        </p:nvSpPr>
        <p:spPr>
          <a:xfrm>
            <a:off x="7489824" y="7418402"/>
            <a:ext cx="6715172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九号公馆全层定制</a:t>
            </a:r>
            <a:endParaRPr lang="en-US" altLang="zh-CN" sz="2000" b="1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风格：美式</a:t>
            </a:r>
            <a:endParaRPr lang="en-US" altLang="zh-CN" sz="2000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定制产品：墙板、顶线、实木吊顶、门、门套窗套、柜类</a:t>
            </a:r>
            <a:endParaRPr lang="zh-CN" altLang="en-US" sz="2000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enovo\Desktop\图片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4288" y="-11112"/>
            <a:ext cx="15136813" cy="10704512"/>
          </a:xfrm>
          <a:prstGeom prst="rect">
            <a:avLst/>
          </a:prstGeom>
          <a:noFill/>
        </p:spPr>
      </p:pic>
      <p:sp>
        <p:nvSpPr>
          <p:cNvPr id="15377" name="TextBox 18"/>
          <p:cNvSpPr/>
          <p:nvPr/>
        </p:nvSpPr>
        <p:spPr>
          <a:xfrm>
            <a:off x="12633360" y="384143"/>
            <a:ext cx="17145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+mn-ea"/>
                <a:ea typeface="+mn-ea"/>
                <a:sym typeface="华文隶书" panose="02010800040101010101" pitchFamily="2" charset="-122"/>
              </a:rPr>
              <a:t>客户案例</a:t>
            </a:r>
            <a:endParaRPr lang="zh-CN" altLang="en-US" sz="2000" dirty="0">
              <a:solidFill>
                <a:srgbClr val="000000"/>
              </a:solidFill>
              <a:latin typeface="+mn-ea"/>
              <a:ea typeface="+mn-ea"/>
              <a:sym typeface="华文隶书" panose="02010800040101010101" pitchFamily="2" charset="-122"/>
            </a:endParaRPr>
          </a:p>
        </p:txBody>
      </p:sp>
      <p:sp>
        <p:nvSpPr>
          <p:cNvPr id="8" name="TextBox 8"/>
          <p:cNvSpPr/>
          <p:nvPr/>
        </p:nvSpPr>
        <p:spPr>
          <a:xfrm>
            <a:off x="774652" y="374558"/>
            <a:ext cx="271464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杰作费洛蒙</a:t>
            </a:r>
            <a:endParaRPr lang="zh-CN" altLang="en-US" sz="2000" b="1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sp>
        <p:nvSpPr>
          <p:cNvPr id="9" name="TextBox 18"/>
          <p:cNvSpPr/>
          <p:nvPr/>
        </p:nvSpPr>
        <p:spPr>
          <a:xfrm>
            <a:off x="7731760" y="10106660"/>
            <a:ext cx="39046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全屋整装定制家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  <p:sp>
        <p:nvSpPr>
          <p:cNvPr id="11" name="TextBox 8"/>
          <p:cNvSpPr/>
          <p:nvPr/>
        </p:nvSpPr>
        <p:spPr>
          <a:xfrm>
            <a:off x="7132634" y="7704154"/>
            <a:ext cx="7989891" cy="9435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新界定制</a:t>
            </a:r>
            <a:endParaRPr lang="en-US" altLang="zh-CN" sz="2000" b="1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风格：欧式</a:t>
            </a:r>
            <a:r>
              <a:rPr lang="en-US" altLang="zh-CN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  </a:t>
            </a: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定制产品：柜类</a:t>
            </a:r>
            <a:endParaRPr lang="zh-CN" altLang="en-US" sz="2000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776" y="1989113"/>
            <a:ext cx="3571900" cy="476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6552" y="1989115"/>
            <a:ext cx="3607619" cy="481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2766" y="1989113"/>
            <a:ext cx="6369051" cy="477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enovo\Desktop\图片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4288" y="-11112"/>
            <a:ext cx="15136813" cy="10704512"/>
          </a:xfrm>
          <a:prstGeom prst="rect">
            <a:avLst/>
          </a:prstGeom>
          <a:noFill/>
        </p:spPr>
      </p:pic>
      <p:sp>
        <p:nvSpPr>
          <p:cNvPr id="15377" name="TextBox 18"/>
          <p:cNvSpPr/>
          <p:nvPr/>
        </p:nvSpPr>
        <p:spPr>
          <a:xfrm>
            <a:off x="12633360" y="384143"/>
            <a:ext cx="17145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+mn-ea"/>
                <a:ea typeface="+mn-ea"/>
                <a:sym typeface="华文隶书" panose="02010800040101010101" pitchFamily="2" charset="-122"/>
              </a:rPr>
              <a:t>客户案例</a:t>
            </a:r>
            <a:endParaRPr lang="zh-CN" altLang="en-US" sz="2000" dirty="0">
              <a:solidFill>
                <a:srgbClr val="000000"/>
              </a:solidFill>
              <a:latin typeface="+mn-ea"/>
              <a:ea typeface="+mn-ea"/>
              <a:sym typeface="华文隶书" panose="02010800040101010101" pitchFamily="2" charset="-122"/>
            </a:endParaRPr>
          </a:p>
        </p:txBody>
      </p:sp>
      <p:sp>
        <p:nvSpPr>
          <p:cNvPr id="8" name="TextBox 8"/>
          <p:cNvSpPr/>
          <p:nvPr/>
        </p:nvSpPr>
        <p:spPr>
          <a:xfrm>
            <a:off x="774652" y="374558"/>
            <a:ext cx="271464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杰作费洛蒙</a:t>
            </a:r>
            <a:endParaRPr lang="zh-CN" altLang="en-US" sz="2000" b="1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sp>
        <p:nvSpPr>
          <p:cNvPr id="9" name="TextBox 18"/>
          <p:cNvSpPr/>
          <p:nvPr/>
        </p:nvSpPr>
        <p:spPr>
          <a:xfrm>
            <a:off x="7731760" y="10106660"/>
            <a:ext cx="39046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全屋整装定制家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  <p:sp>
        <p:nvSpPr>
          <p:cNvPr id="11" name="TextBox 8"/>
          <p:cNvSpPr/>
          <p:nvPr/>
        </p:nvSpPr>
        <p:spPr>
          <a:xfrm>
            <a:off x="7132634" y="7704154"/>
            <a:ext cx="7989891" cy="9435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万科公园</a:t>
            </a:r>
            <a:r>
              <a:rPr lang="en-US" altLang="zh-CN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5</a:t>
            </a:r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号定制</a:t>
            </a:r>
            <a:endParaRPr lang="en-US" altLang="zh-CN" sz="2000" b="1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风格：现代中式（女儿房现代）</a:t>
            </a:r>
            <a:r>
              <a:rPr lang="en-US" altLang="zh-CN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  </a:t>
            </a: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定制产品：柜类</a:t>
            </a:r>
            <a:endParaRPr lang="zh-CN" altLang="en-US" sz="2000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936" y="1737898"/>
            <a:ext cx="6143668" cy="460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703214" y="6561146"/>
            <a:ext cx="4071966" cy="30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8479" y="1703362"/>
            <a:ext cx="3481741" cy="464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3255" y="1703362"/>
            <a:ext cx="3481741" cy="464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31842" y="2060552"/>
            <a:ext cx="5418122" cy="504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7052040" y="2060673"/>
            <a:ext cx="627537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+mn-ea"/>
                <a:ea typeface="+mn-ea"/>
                <a:sym typeface="黑体" panose="02010609060101010101" pitchFamily="49" charset="-122"/>
              </a:rPr>
              <a:t>杰作</a:t>
            </a:r>
            <a:r>
              <a:rPr lang="en-US" altLang="zh-CN" sz="2400" b="1" dirty="0" smtClean="0">
                <a:solidFill>
                  <a:srgbClr val="FF0000"/>
                </a:solidFill>
                <a:latin typeface="+mn-ea"/>
                <a:ea typeface="+mn-ea"/>
                <a:sym typeface="黑体" panose="02010609060101010101" pitchFamily="49" charset="-122"/>
              </a:rPr>
              <a:t>·</a:t>
            </a:r>
            <a:r>
              <a:rPr lang="zh-CN" altLang="en-US" sz="2400" b="1" dirty="0" smtClean="0">
                <a:solidFill>
                  <a:srgbClr val="FF0000"/>
                </a:solidFill>
                <a:latin typeface="+mn-ea"/>
                <a:ea typeface="+mn-ea"/>
                <a:sym typeface="黑体" panose="02010609060101010101" pitchFamily="49" charset="-122"/>
              </a:rPr>
              <a:t>费洛蒙 </a:t>
            </a:r>
            <a:r>
              <a:rPr lang="zh-CN" altLang="en-US" sz="2000" dirty="0" smtClean="0">
                <a:latin typeface="+mn-ea"/>
                <a:ea typeface="+mn-ea"/>
                <a:sym typeface="黑体" panose="02010609060101010101" pitchFamily="49" charset="-122"/>
              </a:rPr>
              <a:t>全屋整装定制家</a:t>
            </a:r>
            <a:endParaRPr lang="en-US" altLang="x-none" sz="2400" dirty="0" smtClean="0">
              <a:latin typeface="+mn-ea"/>
              <a:ea typeface="+mn-ea"/>
              <a:sym typeface="黑体" panose="02010609060101010101" pitchFamily="49" charset="-122"/>
            </a:endParaRPr>
          </a:p>
          <a:p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9485" y="4304132"/>
            <a:ext cx="8061329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2000" dirty="0" smtClean="0">
                <a:latin typeface="+mn-ea"/>
                <a:ea typeface="+mn-ea"/>
              </a:rPr>
              <a:t>实习岗位需求：</a:t>
            </a:r>
            <a:endParaRPr lang="zh-CN" altLang="zh-CN" sz="2000" dirty="0" smtClean="0">
              <a:latin typeface="+mn-ea"/>
              <a:ea typeface="+mn-ea"/>
            </a:endParaRPr>
          </a:p>
          <a:p>
            <a:pPr>
              <a:lnSpc>
                <a:spcPct val="200000"/>
              </a:lnSpc>
            </a:pPr>
            <a:r>
              <a:rPr lang="zh-CN" altLang="zh-CN" sz="2000" dirty="0" smtClean="0">
                <a:latin typeface="+mn-ea"/>
                <a:ea typeface="+mn-ea"/>
              </a:rPr>
              <a:t>人数：</a:t>
            </a:r>
            <a:r>
              <a:rPr lang="en-US" altLang="zh-CN" sz="2000" dirty="0" smtClean="0">
                <a:latin typeface="+mn-ea"/>
                <a:ea typeface="+mn-ea"/>
              </a:rPr>
              <a:t>4</a:t>
            </a:r>
            <a:r>
              <a:rPr lang="zh-CN" altLang="en-US" sz="2000" dirty="0" smtClean="0">
                <a:latin typeface="+mn-ea"/>
                <a:ea typeface="+mn-ea"/>
              </a:rPr>
              <a:t>名</a:t>
            </a:r>
            <a:endParaRPr lang="zh-CN" altLang="en-US" sz="2000" dirty="0" smtClean="0">
              <a:latin typeface="+mn-ea"/>
              <a:ea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+mn-ea"/>
                <a:ea typeface="+mn-ea"/>
              </a:rPr>
              <a:t>岗位：产品设计、室内设计</a:t>
            </a:r>
            <a:endParaRPr lang="zh-CN" altLang="en-US" sz="2000" dirty="0" smtClean="0">
              <a:latin typeface="+mn-ea"/>
              <a:ea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+mn-ea"/>
                <a:ea typeface="+mn-ea"/>
              </a:rPr>
              <a:t>要求</a:t>
            </a:r>
            <a:r>
              <a:rPr lang="en-US" altLang="zh-CN" sz="2000" dirty="0" smtClean="0">
                <a:latin typeface="+mn-ea"/>
                <a:ea typeface="+mn-ea"/>
              </a:rPr>
              <a:t>;</a:t>
            </a:r>
            <a:r>
              <a:rPr lang="zh-CN" altLang="en-US" sz="2000" dirty="0" smtClean="0">
                <a:latin typeface="+mn-ea"/>
                <a:ea typeface="+mn-ea"/>
              </a:rPr>
              <a:t>熟练操作</a:t>
            </a:r>
            <a:r>
              <a:rPr lang="en-US" altLang="zh-CN" sz="2000" dirty="0" smtClean="0">
                <a:latin typeface="+mn-ea"/>
                <a:ea typeface="+mn-ea"/>
              </a:rPr>
              <a:t>CAD</a:t>
            </a:r>
            <a:r>
              <a:rPr lang="zh-CN" altLang="en-US" sz="2000" dirty="0" smtClean="0">
                <a:latin typeface="+mn-ea"/>
                <a:ea typeface="+mn-ea"/>
              </a:rPr>
              <a:t>、会</a:t>
            </a:r>
            <a:r>
              <a:rPr lang="en-US" altLang="zh-CN" sz="2000" dirty="0" smtClean="0">
                <a:latin typeface="+mn-ea"/>
                <a:ea typeface="+mn-ea"/>
              </a:rPr>
              <a:t>3DMAX</a:t>
            </a:r>
            <a:r>
              <a:rPr lang="zh-CN" altLang="en-US" sz="2000" dirty="0" smtClean="0">
                <a:latin typeface="+mn-ea"/>
                <a:ea typeface="+mn-ea"/>
              </a:rPr>
              <a:t>优先；工业设计专业优先</a:t>
            </a:r>
            <a:endParaRPr lang="zh-CN" altLang="en-US" sz="2000" dirty="0" smtClean="0">
              <a:latin typeface="+mn-ea"/>
              <a:ea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+mn-ea"/>
                <a:ea typeface="+mn-ea"/>
              </a:rPr>
              <a:t>岗位待遇：提供丰厚的实习生活补足，优秀者提前转正留用，转正收入可达</a:t>
            </a:r>
            <a:r>
              <a:rPr lang="en-US" altLang="zh-CN" sz="2000" dirty="0" smtClean="0">
                <a:latin typeface="+mn-ea"/>
                <a:ea typeface="+mn-ea"/>
              </a:rPr>
              <a:t>15—20</a:t>
            </a:r>
            <a:r>
              <a:rPr lang="zh-CN" altLang="en-US" sz="2000" dirty="0" smtClean="0">
                <a:latin typeface="+mn-ea"/>
                <a:ea typeface="+mn-ea"/>
              </a:rPr>
              <a:t>万。</a:t>
            </a:r>
            <a:endParaRPr lang="zh-CN" altLang="en-US" sz="2000" dirty="0" smtClean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31842" y="2060552"/>
            <a:ext cx="5418122" cy="504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6929485" y="3732628"/>
            <a:ext cx="627537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+mn-ea"/>
                <a:ea typeface="+mn-ea"/>
                <a:sym typeface="黑体" panose="02010609060101010101" pitchFamily="49" charset="-122"/>
              </a:rPr>
              <a:t>杰作</a:t>
            </a:r>
            <a:r>
              <a:rPr lang="en-US" altLang="zh-CN" sz="2400" b="1" dirty="0" smtClean="0">
                <a:solidFill>
                  <a:srgbClr val="FF0000"/>
                </a:solidFill>
                <a:latin typeface="+mn-ea"/>
                <a:ea typeface="+mn-ea"/>
                <a:sym typeface="黑体" panose="02010609060101010101" pitchFamily="49" charset="-122"/>
              </a:rPr>
              <a:t>·</a:t>
            </a:r>
            <a:r>
              <a:rPr lang="zh-CN" altLang="en-US" sz="2400" b="1" dirty="0" smtClean="0">
                <a:solidFill>
                  <a:srgbClr val="FF0000"/>
                </a:solidFill>
                <a:latin typeface="+mn-ea"/>
                <a:ea typeface="+mn-ea"/>
                <a:sym typeface="黑体" panose="02010609060101010101" pitchFamily="49" charset="-122"/>
              </a:rPr>
              <a:t>费洛蒙 </a:t>
            </a:r>
            <a:r>
              <a:rPr lang="zh-CN" altLang="en-US" sz="2000" dirty="0" smtClean="0">
                <a:latin typeface="+mn-ea"/>
                <a:ea typeface="+mn-ea"/>
                <a:sym typeface="黑体" panose="02010609060101010101" pitchFamily="49" charset="-122"/>
              </a:rPr>
              <a:t>全屋整装定制家</a:t>
            </a:r>
            <a:endParaRPr lang="en-US" altLang="x-none" sz="2400" dirty="0" smtClean="0">
              <a:latin typeface="+mn-ea"/>
              <a:ea typeface="+mn-ea"/>
              <a:sym typeface="黑体" panose="02010609060101010101" pitchFamily="49" charset="-122"/>
            </a:endParaRPr>
          </a:p>
          <a:p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9485" y="4304132"/>
            <a:ext cx="8061329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+mn-ea"/>
                <a:ea typeface="+mn-ea"/>
              </a:rPr>
              <a:t>工厂展厅地址：什邡市马井工业园</a:t>
            </a:r>
            <a:endParaRPr lang="en-US" altLang="zh-CN" sz="2000" dirty="0" smtClean="0">
              <a:latin typeface="+mn-ea"/>
              <a:ea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+mn-ea"/>
                <a:ea typeface="+mn-ea"/>
              </a:rPr>
              <a:t>办公地址：郫都区犀浦保利香槟国际</a:t>
            </a:r>
            <a:r>
              <a:rPr lang="en-US" altLang="zh-CN" sz="2000" dirty="0" smtClean="0">
                <a:latin typeface="+mn-ea"/>
                <a:ea typeface="+mn-ea"/>
              </a:rPr>
              <a:t>10-303</a:t>
            </a:r>
            <a:endParaRPr lang="en-US" altLang="zh-CN" sz="2000" dirty="0" smtClean="0">
              <a:latin typeface="+mn-ea"/>
              <a:ea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+mn-ea"/>
                <a:ea typeface="+mn-ea"/>
              </a:rPr>
              <a:t>联系电话：</a:t>
            </a:r>
            <a:r>
              <a:rPr lang="en-US" altLang="zh-CN" sz="2000" dirty="0" smtClean="0">
                <a:latin typeface="+mn-ea"/>
                <a:ea typeface="+mn-ea"/>
              </a:rPr>
              <a:t>182 2806 0069</a:t>
            </a:r>
            <a:r>
              <a:rPr lang="zh-CN" altLang="en-US" sz="2000" dirty="0" smtClean="0">
                <a:latin typeface="+mn-ea"/>
                <a:ea typeface="+mn-ea"/>
              </a:rPr>
              <a:t>（张先生）</a:t>
            </a:r>
            <a:r>
              <a:rPr lang="en-US" altLang="zh-CN" sz="2000" dirty="0" smtClean="0">
                <a:latin typeface="+mn-ea"/>
                <a:ea typeface="+mn-ea"/>
              </a:rPr>
              <a:t>13402854112</a:t>
            </a:r>
            <a:r>
              <a:rPr lang="zh-CN" altLang="en-US" sz="2000" dirty="0" smtClean="0">
                <a:latin typeface="+mn-ea"/>
                <a:ea typeface="+mn-ea"/>
              </a:rPr>
              <a:t>（周先生）</a:t>
            </a:r>
            <a:r>
              <a:rPr lang="en-US" altLang="zh-CN" sz="2000" dirty="0" smtClean="0">
                <a:latin typeface="+mn-ea"/>
                <a:ea typeface="+mn-ea"/>
              </a:rPr>
              <a:t> </a:t>
            </a:r>
            <a:endParaRPr lang="zh-CN" altLang="en-US" sz="20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enovo\Desktop\图片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4288" y="-11112"/>
            <a:ext cx="15136813" cy="10704512"/>
          </a:xfrm>
          <a:prstGeom prst="rect">
            <a:avLst/>
          </a:prstGeom>
          <a:noFill/>
        </p:spPr>
      </p:pic>
      <p:sp>
        <p:nvSpPr>
          <p:cNvPr id="15377" name="TextBox 18"/>
          <p:cNvSpPr/>
          <p:nvPr/>
        </p:nvSpPr>
        <p:spPr>
          <a:xfrm>
            <a:off x="12633360" y="384143"/>
            <a:ext cx="17145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+mn-ea"/>
                <a:ea typeface="+mn-ea"/>
                <a:sym typeface="华文隶书" panose="02010800040101010101" pitchFamily="2" charset="-122"/>
              </a:rPr>
              <a:t>品牌简介</a:t>
            </a:r>
            <a:endParaRPr lang="zh-CN" altLang="en-US" sz="2000" dirty="0">
              <a:solidFill>
                <a:srgbClr val="000000"/>
              </a:solidFill>
              <a:latin typeface="+mn-ea"/>
              <a:ea typeface="+mn-ea"/>
              <a:sym typeface="华文隶书" panose="02010800040101010101" pitchFamily="2" charset="-122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 rot="10800000" flipV="1">
            <a:off x="8847147" y="918031"/>
            <a:ext cx="5500726" cy="68624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355600" defTabSz="914400">
              <a:lnSpc>
                <a:spcPct val="200000"/>
              </a:lnSpc>
            </a:pPr>
            <a:r>
              <a:rPr kumimoji="0" lang="zh-CN" altLang="zh-CN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/>
                <a:ea typeface="仿宋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kumimoji="0" lang="zh-CN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费洛蒙</a:t>
            </a:r>
            <a:r>
              <a:rPr kumimoji="0" lang="zh-CN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/>
                <a:ea typeface="仿宋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kumimoji="0" lang="zh-CN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zh-CN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/>
                <a:ea typeface="仿宋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kumimoji="0" lang="zh-CN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费洛蒙</a:t>
            </a:r>
            <a:r>
              <a:rPr kumimoji="0" lang="zh-CN" altLang="zh-CN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/>
                <a:ea typeface="仿宋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kumimoji="0" lang="zh-CN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艺术家</a:t>
            </a:r>
            <a:r>
              <a:rPr kumimoji="0" lang="zh-CN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/>
                <a:ea typeface="仿宋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kumimoji="0" lang="zh-CN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牌系列活动家具、固装家具、橱柜、木门、软装饰品等系列产品，是杰作</a:t>
            </a:r>
            <a:r>
              <a:rPr kumimoji="0" lang="zh-CN" altLang="zh-CN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/>
                <a:ea typeface="仿宋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kumimoji="0" lang="zh-CN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费洛蒙投资生产和经营的系列整装定制家居用品。前身匠坊</a:t>
            </a:r>
            <a:r>
              <a:rPr kumimoji="0" lang="zh-CN" altLang="zh-CN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/>
                <a:ea typeface="仿宋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kumimoji="0" lang="zh-CN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费洛蒙依托匠坊艺家公司并与</a:t>
            </a:r>
            <a:r>
              <a:rPr kumimoji="0" lang="zh-CN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/>
                <a:ea typeface="仿宋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kumimoji="0" lang="zh-CN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中国驰名商标</a:t>
            </a:r>
            <a:r>
              <a:rPr kumimoji="0" lang="zh-CN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/>
                <a:ea typeface="仿宋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kumimoji="0" lang="zh-CN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企业</a:t>
            </a:r>
            <a:r>
              <a:rPr kumimoji="0" lang="zh-CN" altLang="zh-CN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kumimoji="0" lang="zh-CN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成都浪度家具产业园区签署长期战略合作协议。致力成长为四川地区高端全屋整装定制行业的领先品牌，西部实木整装定制市场的强势品牌。</a:t>
            </a:r>
            <a:endParaRPr lang="zh-CN" altLang="en-US" sz="2200" dirty="0" smtClean="0">
              <a:cs typeface="宋体" panose="02010600030101010101" pitchFamily="2" charset="-122"/>
            </a:endParaRPr>
          </a:p>
          <a:p>
            <a:pPr marL="0" marR="0" lvl="0" indent="3556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TextBox 8"/>
          <p:cNvSpPr/>
          <p:nvPr/>
        </p:nvSpPr>
        <p:spPr>
          <a:xfrm>
            <a:off x="774652" y="374558"/>
            <a:ext cx="271464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杰作费洛蒙</a:t>
            </a:r>
            <a:endParaRPr lang="zh-CN" altLang="en-US" sz="2000" b="1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sp>
        <p:nvSpPr>
          <p:cNvPr id="9" name="TextBox 18"/>
          <p:cNvSpPr/>
          <p:nvPr/>
        </p:nvSpPr>
        <p:spPr>
          <a:xfrm>
            <a:off x="7731760" y="10106660"/>
            <a:ext cx="39046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全屋整装定制家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749" y="1774800"/>
            <a:ext cx="7901083" cy="476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矩形 10"/>
          <p:cNvSpPr/>
          <p:nvPr/>
        </p:nvSpPr>
        <p:spPr>
          <a:xfrm>
            <a:off x="774652" y="6918336"/>
            <a:ext cx="13704931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200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    杰作</a:t>
            </a:r>
            <a:r>
              <a:rPr lang="zh-CN" altLang="zh-CN" sz="2200" dirty="0" smtClean="0">
                <a:latin typeface="Arial" panose="020B0604020202020204"/>
                <a:ea typeface="仿宋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lang="zh-CN" altLang="en-US" sz="2200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费洛蒙将秉承</a:t>
            </a:r>
            <a:r>
              <a:rPr lang="zh-CN" altLang="en-US" sz="2200" dirty="0" smtClean="0">
                <a:latin typeface="Arial" panose="020B0604020202020204"/>
                <a:ea typeface="仿宋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2200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不断满足</a:t>
            </a:r>
            <a:r>
              <a:rPr lang="zh-CN" altLang="zh-CN" sz="2200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70</a:t>
            </a:r>
            <a:r>
              <a:rPr lang="zh-CN" altLang="en-US" sz="2200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200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80</a:t>
            </a:r>
            <a:r>
              <a:rPr lang="zh-CN" altLang="en-US" sz="2200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200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90</a:t>
            </a:r>
            <a:r>
              <a:rPr lang="zh-CN" altLang="en-US" sz="2200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消费者对空间利用、绿色环保、个性时尚的一站式整装家居需求、以卓越创新的产品设计、良好的售前设计引导、规范化售中安装标准、持续</a:t>
            </a:r>
            <a:r>
              <a:rPr lang="zh-CN" altLang="zh-CN" sz="2200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365</a:t>
            </a:r>
            <a:r>
              <a:rPr lang="zh-CN" altLang="en-US" sz="2200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售后服务保障体系与客户共同走向成功</a:t>
            </a:r>
            <a:r>
              <a:rPr lang="zh-CN" altLang="en-US" sz="2200" dirty="0" smtClean="0">
                <a:latin typeface="Arial" panose="020B0604020202020204"/>
                <a:ea typeface="仿宋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2200" dirty="0" smtClean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的经营理念。</a:t>
            </a:r>
            <a:endParaRPr lang="zh-CN" alt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enovo\Desktop\图片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4288" y="-11112"/>
            <a:ext cx="15136813" cy="10704512"/>
          </a:xfrm>
          <a:prstGeom prst="rect">
            <a:avLst/>
          </a:prstGeom>
          <a:noFill/>
        </p:spPr>
      </p:pic>
      <p:sp>
        <p:nvSpPr>
          <p:cNvPr id="15377" name="TextBox 18"/>
          <p:cNvSpPr/>
          <p:nvPr/>
        </p:nvSpPr>
        <p:spPr>
          <a:xfrm>
            <a:off x="12633360" y="384143"/>
            <a:ext cx="17145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+mn-ea"/>
                <a:ea typeface="+mn-ea"/>
                <a:sym typeface="华文隶书" panose="02010800040101010101" pitchFamily="2" charset="-122"/>
              </a:rPr>
              <a:t>工厂简介</a:t>
            </a:r>
            <a:endParaRPr lang="zh-CN" altLang="en-US" sz="2000" dirty="0">
              <a:solidFill>
                <a:srgbClr val="000000"/>
              </a:solidFill>
              <a:latin typeface="+mn-ea"/>
              <a:ea typeface="+mn-ea"/>
              <a:sym typeface="华文隶书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52" y="3060684"/>
            <a:ext cx="6975825" cy="3605258"/>
          </a:xfrm>
          <a:prstGeom prst="rect">
            <a:avLst/>
          </a:prstGeom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 rot="10800000" flipV="1">
            <a:off x="7989890" y="1797170"/>
            <a:ext cx="6786610" cy="68624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2200" b="1" dirty="0" smtClean="0"/>
              <a:t>       杰作</a:t>
            </a:r>
            <a:r>
              <a:rPr lang="en-US" altLang="zh-CN" sz="2200" dirty="0" smtClean="0"/>
              <a:t>·</a:t>
            </a:r>
            <a:r>
              <a:rPr lang="zh-CN" altLang="en-US" sz="2200" dirty="0" smtClean="0"/>
              <a:t>费洛蒙家居工厂位于什邡市马井工业园内；占地</a:t>
            </a:r>
            <a:r>
              <a:rPr lang="en-US" altLang="zh-CN" sz="2200" dirty="0" smtClean="0"/>
              <a:t>5000</a:t>
            </a:r>
            <a:r>
              <a:rPr lang="zh-CN" altLang="en-US" sz="2200" dirty="0" smtClean="0"/>
              <a:t>平方，工厂采用流水作业，中央集尘、环保漆房等各种现代化设备一应俱全，在管理架构上，费洛蒙坚持现代企业法人治理结构、建立完善的企业管理制度与业务流程，规范并落实公平、透明的管理团队绩效考核办法，打造出一个真正“负责、肯干、能干、高效”的团队、以保证企业的快速、稳定、长久之发展。</a:t>
            </a:r>
            <a:endParaRPr lang="zh-CN" altLang="en-US" sz="2200" dirty="0"/>
          </a:p>
        </p:txBody>
      </p:sp>
      <p:sp>
        <p:nvSpPr>
          <p:cNvPr id="8" name="TextBox 8"/>
          <p:cNvSpPr/>
          <p:nvPr/>
        </p:nvSpPr>
        <p:spPr>
          <a:xfrm>
            <a:off x="774652" y="374558"/>
            <a:ext cx="271464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杰作费洛蒙</a:t>
            </a:r>
            <a:endParaRPr lang="zh-CN" altLang="en-US" sz="2000" b="1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sp>
        <p:nvSpPr>
          <p:cNvPr id="9" name="TextBox 18"/>
          <p:cNvSpPr/>
          <p:nvPr/>
        </p:nvSpPr>
        <p:spPr>
          <a:xfrm>
            <a:off x="7731760" y="10106660"/>
            <a:ext cx="39046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全屋整装定制家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/>
          <p:nvPr/>
        </p:nvSpPr>
        <p:spPr>
          <a:xfrm>
            <a:off x="774652" y="374558"/>
            <a:ext cx="271464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杰作费洛蒙</a:t>
            </a:r>
            <a:endParaRPr lang="zh-CN" altLang="en-US" sz="2000" b="1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sp>
        <p:nvSpPr>
          <p:cNvPr id="9" name="TextBox 18"/>
          <p:cNvSpPr/>
          <p:nvPr/>
        </p:nvSpPr>
        <p:spPr>
          <a:xfrm>
            <a:off x="7731760" y="10106660"/>
            <a:ext cx="39046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全屋整装定制家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 rot="10800000" flipV="1">
            <a:off x="6025515" y="2387600"/>
            <a:ext cx="8608060" cy="3784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2400" b="1" dirty="0" smtClean="0"/>
              <a:t>      </a:t>
            </a:r>
            <a:r>
              <a:rPr lang="zh-CN" altLang="en-US" sz="3200" b="1" dirty="0" smtClean="0"/>
              <a:t> 杰作</a:t>
            </a:r>
            <a:r>
              <a:rPr lang="en-US" altLang="zh-CN" sz="3200" b="1" dirty="0" smtClean="0"/>
              <a:t>·</a:t>
            </a:r>
            <a:r>
              <a:rPr lang="zh-CN" altLang="en-US" sz="3200" b="1" dirty="0" smtClean="0"/>
              <a:t>费洛蒙 </a:t>
            </a:r>
            <a:r>
              <a:rPr lang="zh-CN" altLang="en-US" sz="3200" dirty="0" smtClean="0"/>
              <a:t>办公地位于成都市郫都区犀浦保利香槟国际</a:t>
            </a:r>
            <a:r>
              <a:rPr lang="en-US" altLang="zh-CN" sz="3200" dirty="0" smtClean="0"/>
              <a:t>10</a:t>
            </a:r>
            <a:r>
              <a:rPr lang="zh-CN" altLang="en-US" sz="3200" dirty="0" smtClean="0"/>
              <a:t>幢</a:t>
            </a:r>
            <a:r>
              <a:rPr lang="en-US" altLang="zh-CN" sz="3200" dirty="0" smtClean="0"/>
              <a:t>303</a:t>
            </a:r>
            <a:r>
              <a:rPr lang="zh-CN" altLang="en-US" sz="3200" dirty="0" smtClean="0"/>
              <a:t>。办公环境优，富有人文情怀。</a:t>
            </a:r>
            <a:endParaRPr lang="zh-CN" altLang="en-US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8965" y="3435985"/>
            <a:ext cx="5029200" cy="245491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enovo\Desktop\图片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4288" y="-11112"/>
            <a:ext cx="15136813" cy="10704512"/>
          </a:xfrm>
          <a:prstGeom prst="rect">
            <a:avLst/>
          </a:prstGeom>
          <a:noFill/>
        </p:spPr>
      </p:pic>
      <p:sp>
        <p:nvSpPr>
          <p:cNvPr id="15377" name="TextBox 18"/>
          <p:cNvSpPr/>
          <p:nvPr/>
        </p:nvSpPr>
        <p:spPr>
          <a:xfrm>
            <a:off x="12633360" y="384143"/>
            <a:ext cx="17145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+mn-ea"/>
                <a:ea typeface="+mn-ea"/>
                <a:sym typeface="华文隶书" panose="02010800040101010101" pitchFamily="2" charset="-122"/>
              </a:rPr>
              <a:t>客户案例</a:t>
            </a:r>
            <a:endParaRPr lang="zh-CN" altLang="en-US" sz="2000" dirty="0">
              <a:solidFill>
                <a:srgbClr val="000000"/>
              </a:solidFill>
              <a:latin typeface="+mn-ea"/>
              <a:ea typeface="+mn-ea"/>
              <a:sym typeface="华文隶书" panose="02010800040101010101" pitchFamily="2" charset="-122"/>
            </a:endParaRPr>
          </a:p>
        </p:txBody>
      </p:sp>
      <p:sp>
        <p:nvSpPr>
          <p:cNvPr id="8" name="TextBox 8"/>
          <p:cNvSpPr/>
          <p:nvPr/>
        </p:nvSpPr>
        <p:spPr>
          <a:xfrm>
            <a:off x="774652" y="374558"/>
            <a:ext cx="271464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杰作费洛蒙</a:t>
            </a:r>
            <a:endParaRPr lang="zh-CN" altLang="en-US" sz="2000" b="1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sp>
        <p:nvSpPr>
          <p:cNvPr id="9" name="TextBox 18"/>
          <p:cNvSpPr/>
          <p:nvPr/>
        </p:nvSpPr>
        <p:spPr>
          <a:xfrm>
            <a:off x="7731760" y="10106660"/>
            <a:ext cx="39046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全屋整装定制家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463" y="1989113"/>
            <a:ext cx="3857652" cy="461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6552" y="1989114"/>
            <a:ext cx="373889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2766" y="1989113"/>
            <a:ext cx="3357586" cy="463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61790" y="1989114"/>
            <a:ext cx="3166003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8"/>
          <p:cNvSpPr/>
          <p:nvPr/>
        </p:nvSpPr>
        <p:spPr>
          <a:xfrm>
            <a:off x="7132634" y="6989774"/>
            <a:ext cx="7989891" cy="14051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494429"/>
                </a:solidFill>
                <a:latin typeface="+mn-ea"/>
                <a:sym typeface="黑体" panose="02010609060101010101" pitchFamily="49" charset="-122"/>
              </a:rPr>
              <a:t>金河谷</a:t>
            </a:r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全层定制</a:t>
            </a:r>
            <a:endParaRPr lang="en-US" altLang="zh-CN" sz="2000" b="1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风格：欧式、混搭</a:t>
            </a:r>
            <a:endParaRPr lang="en-US" altLang="zh-CN" sz="2000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定制产品：柜类、橱柜、门、门套窗套、楼梯</a:t>
            </a:r>
            <a:endParaRPr lang="zh-CN" altLang="en-US" sz="2000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enovo\Desktop\图片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4288" y="-11112"/>
            <a:ext cx="15136813" cy="10704512"/>
          </a:xfrm>
          <a:prstGeom prst="rect">
            <a:avLst/>
          </a:prstGeom>
          <a:noFill/>
        </p:spPr>
      </p:pic>
      <p:sp>
        <p:nvSpPr>
          <p:cNvPr id="15377" name="TextBox 18"/>
          <p:cNvSpPr/>
          <p:nvPr/>
        </p:nvSpPr>
        <p:spPr>
          <a:xfrm>
            <a:off x="12633360" y="384143"/>
            <a:ext cx="17145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+mn-ea"/>
                <a:ea typeface="+mn-ea"/>
                <a:sym typeface="华文隶书" panose="02010800040101010101" pitchFamily="2" charset="-122"/>
              </a:rPr>
              <a:t>客户案例</a:t>
            </a:r>
            <a:endParaRPr lang="zh-CN" altLang="en-US" sz="2000" dirty="0">
              <a:solidFill>
                <a:srgbClr val="000000"/>
              </a:solidFill>
              <a:latin typeface="+mn-ea"/>
              <a:ea typeface="+mn-ea"/>
              <a:sym typeface="华文隶书" panose="02010800040101010101" pitchFamily="2" charset="-122"/>
            </a:endParaRPr>
          </a:p>
        </p:txBody>
      </p:sp>
      <p:sp>
        <p:nvSpPr>
          <p:cNvPr id="8" name="TextBox 8"/>
          <p:cNvSpPr/>
          <p:nvPr/>
        </p:nvSpPr>
        <p:spPr>
          <a:xfrm>
            <a:off x="774652" y="374558"/>
            <a:ext cx="271464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杰作费洛蒙</a:t>
            </a:r>
            <a:endParaRPr lang="zh-CN" altLang="en-US" sz="2000" b="1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sp>
        <p:nvSpPr>
          <p:cNvPr id="9" name="TextBox 18"/>
          <p:cNvSpPr/>
          <p:nvPr/>
        </p:nvSpPr>
        <p:spPr>
          <a:xfrm>
            <a:off x="7731760" y="10106660"/>
            <a:ext cx="39046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全屋整装定制家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  <p:sp>
        <p:nvSpPr>
          <p:cNvPr id="12" name="TextBox 8"/>
          <p:cNvSpPr/>
          <p:nvPr/>
        </p:nvSpPr>
        <p:spPr>
          <a:xfrm>
            <a:off x="7132634" y="6989774"/>
            <a:ext cx="7989891" cy="14051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494429"/>
                </a:solidFill>
                <a:latin typeface="+mn-ea"/>
                <a:sym typeface="黑体" panose="02010609060101010101" pitchFamily="49" charset="-122"/>
              </a:rPr>
              <a:t>什邡宏达世纪新城跃层</a:t>
            </a:r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全层定制</a:t>
            </a:r>
            <a:endParaRPr lang="en-US" altLang="zh-CN" sz="2000" b="1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风格：现代风格</a:t>
            </a:r>
            <a:endParaRPr lang="en-US" altLang="zh-CN" sz="2000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定制产品：柜类、墙板、门、门套、楼梯等</a:t>
            </a:r>
            <a:endParaRPr lang="zh-CN" altLang="en-US" sz="2000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r="5208" b="21636"/>
          <a:stretch>
            <a:fillRect/>
          </a:stretch>
        </p:blipFill>
        <p:spPr bwMode="auto">
          <a:xfrm>
            <a:off x="642942" y="2346305"/>
            <a:ext cx="6858048" cy="425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4138" y="2346304"/>
            <a:ext cx="5715040" cy="428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enovo\Desktop\图片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4288" y="-11112"/>
            <a:ext cx="15136813" cy="10704512"/>
          </a:xfrm>
          <a:prstGeom prst="rect">
            <a:avLst/>
          </a:prstGeom>
          <a:noFill/>
        </p:spPr>
      </p:pic>
      <p:sp>
        <p:nvSpPr>
          <p:cNvPr id="15377" name="TextBox 18"/>
          <p:cNvSpPr/>
          <p:nvPr/>
        </p:nvSpPr>
        <p:spPr>
          <a:xfrm>
            <a:off x="12633360" y="384143"/>
            <a:ext cx="17145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+mn-ea"/>
                <a:ea typeface="+mn-ea"/>
                <a:sym typeface="华文隶书" panose="02010800040101010101" pitchFamily="2" charset="-122"/>
              </a:rPr>
              <a:t>客户案例</a:t>
            </a:r>
            <a:endParaRPr lang="zh-CN" altLang="en-US" sz="2000" dirty="0">
              <a:solidFill>
                <a:srgbClr val="000000"/>
              </a:solidFill>
              <a:latin typeface="+mn-ea"/>
              <a:ea typeface="+mn-ea"/>
              <a:sym typeface="华文隶书" panose="02010800040101010101" pitchFamily="2" charset="-122"/>
            </a:endParaRPr>
          </a:p>
        </p:txBody>
      </p:sp>
      <p:sp>
        <p:nvSpPr>
          <p:cNvPr id="8" name="TextBox 8"/>
          <p:cNvSpPr/>
          <p:nvPr/>
        </p:nvSpPr>
        <p:spPr>
          <a:xfrm>
            <a:off x="774652" y="374558"/>
            <a:ext cx="271464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杰作费洛蒙</a:t>
            </a:r>
            <a:endParaRPr lang="zh-CN" altLang="en-US" sz="2000" b="1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sp>
        <p:nvSpPr>
          <p:cNvPr id="9" name="TextBox 18"/>
          <p:cNvSpPr/>
          <p:nvPr/>
        </p:nvSpPr>
        <p:spPr>
          <a:xfrm>
            <a:off x="7731760" y="10106660"/>
            <a:ext cx="39046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全屋整装定制家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5000"/>
          </a:blip>
          <a:srcRect l="12976" t="694" r="2682"/>
          <a:stretch>
            <a:fillRect/>
          </a:stretch>
        </p:blipFill>
        <p:spPr bwMode="auto">
          <a:xfrm>
            <a:off x="4489428" y="2061527"/>
            <a:ext cx="4611173" cy="407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lum bright="5000"/>
          </a:blip>
          <a:srcRect l="29346" t="15972" r="8854"/>
          <a:stretch>
            <a:fillRect/>
          </a:stretch>
        </p:blipFill>
        <p:spPr bwMode="auto">
          <a:xfrm>
            <a:off x="420823" y="2060552"/>
            <a:ext cx="399311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lum bright="5000"/>
          </a:blip>
          <a:srcRect l="8854" t="5555" r="3646" b="9722"/>
          <a:stretch>
            <a:fillRect/>
          </a:stretch>
        </p:blipFill>
        <p:spPr bwMode="auto">
          <a:xfrm>
            <a:off x="9207084" y="2061526"/>
            <a:ext cx="5560047" cy="403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8"/>
          <p:cNvSpPr/>
          <p:nvPr/>
        </p:nvSpPr>
        <p:spPr>
          <a:xfrm>
            <a:off x="10490220" y="6489708"/>
            <a:ext cx="3786214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银泰中心定制</a:t>
            </a:r>
            <a:endParaRPr lang="en-US" altLang="zh-CN" sz="2000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风格：现代风格  </a:t>
            </a:r>
            <a:endParaRPr lang="en-US" altLang="zh-CN" sz="2000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定制产品：柜类、折叠门</a:t>
            </a:r>
            <a:endParaRPr lang="zh-CN" altLang="en-US" sz="2000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enovo\Desktop\图片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4288" y="-11112"/>
            <a:ext cx="15136813" cy="10704512"/>
          </a:xfrm>
          <a:prstGeom prst="rect">
            <a:avLst/>
          </a:prstGeom>
          <a:noFill/>
        </p:spPr>
      </p:pic>
      <p:sp>
        <p:nvSpPr>
          <p:cNvPr id="15377" name="TextBox 18"/>
          <p:cNvSpPr/>
          <p:nvPr/>
        </p:nvSpPr>
        <p:spPr>
          <a:xfrm>
            <a:off x="12633360" y="384143"/>
            <a:ext cx="17145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+mn-ea"/>
                <a:ea typeface="+mn-ea"/>
                <a:sym typeface="华文隶书" panose="02010800040101010101" pitchFamily="2" charset="-122"/>
              </a:rPr>
              <a:t>客户案例</a:t>
            </a:r>
            <a:endParaRPr lang="zh-CN" altLang="en-US" sz="2000" dirty="0">
              <a:solidFill>
                <a:srgbClr val="000000"/>
              </a:solidFill>
              <a:latin typeface="+mn-ea"/>
              <a:ea typeface="+mn-ea"/>
              <a:sym typeface="华文隶书" panose="02010800040101010101" pitchFamily="2" charset="-122"/>
            </a:endParaRPr>
          </a:p>
        </p:txBody>
      </p:sp>
      <p:sp>
        <p:nvSpPr>
          <p:cNvPr id="8" name="TextBox 8"/>
          <p:cNvSpPr/>
          <p:nvPr/>
        </p:nvSpPr>
        <p:spPr>
          <a:xfrm>
            <a:off x="774652" y="374558"/>
            <a:ext cx="271464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杰作费洛蒙</a:t>
            </a:r>
            <a:endParaRPr lang="zh-CN" altLang="en-US" sz="2000" b="1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sp>
        <p:nvSpPr>
          <p:cNvPr id="9" name="TextBox 18"/>
          <p:cNvSpPr/>
          <p:nvPr/>
        </p:nvSpPr>
        <p:spPr>
          <a:xfrm>
            <a:off x="7731760" y="10106660"/>
            <a:ext cx="39046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全屋整装定制家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  <p:sp>
        <p:nvSpPr>
          <p:cNvPr id="12" name="TextBox 8"/>
          <p:cNvSpPr/>
          <p:nvPr/>
        </p:nvSpPr>
        <p:spPr>
          <a:xfrm>
            <a:off x="9775840" y="2917808"/>
            <a:ext cx="5072098" cy="18668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恒大西锦城全层定制</a:t>
            </a:r>
            <a:endParaRPr lang="en-US" altLang="zh-CN" sz="2000" b="1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风格：中式</a:t>
            </a:r>
            <a:endParaRPr lang="en-US" altLang="zh-CN" sz="2000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定制产品：柜类、橱柜、门、门套窗套、楼梯、背景墙造型、顶线</a:t>
            </a:r>
            <a:endParaRPr lang="zh-CN" altLang="en-US" sz="2000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7080" t="7080" r="9734" b="6784"/>
          <a:stretch>
            <a:fillRect/>
          </a:stretch>
        </p:blipFill>
        <p:spPr bwMode="auto">
          <a:xfrm>
            <a:off x="663091" y="1917676"/>
            <a:ext cx="5112221" cy="397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t="25000" b="13889"/>
          <a:stretch>
            <a:fillRect/>
          </a:stretch>
        </p:blipFill>
        <p:spPr bwMode="auto">
          <a:xfrm>
            <a:off x="9347212" y="6275394"/>
            <a:ext cx="5143536" cy="235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663053" y="6275394"/>
            <a:ext cx="5183697" cy="235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9626" y="1846238"/>
            <a:ext cx="3071834" cy="409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9626" y="6275393"/>
            <a:ext cx="3143274" cy="235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enovo\Desktop\图片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4288" y="-11112"/>
            <a:ext cx="15136813" cy="10704512"/>
          </a:xfrm>
          <a:prstGeom prst="rect">
            <a:avLst/>
          </a:prstGeom>
          <a:noFill/>
        </p:spPr>
      </p:pic>
      <p:sp>
        <p:nvSpPr>
          <p:cNvPr id="15377" name="TextBox 18"/>
          <p:cNvSpPr/>
          <p:nvPr/>
        </p:nvSpPr>
        <p:spPr>
          <a:xfrm>
            <a:off x="12633360" y="384143"/>
            <a:ext cx="17145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+mn-ea"/>
                <a:ea typeface="+mn-ea"/>
                <a:sym typeface="华文隶书" panose="02010800040101010101" pitchFamily="2" charset="-122"/>
              </a:rPr>
              <a:t>客户案例</a:t>
            </a:r>
            <a:endParaRPr lang="zh-CN" altLang="en-US" sz="2000" dirty="0">
              <a:solidFill>
                <a:srgbClr val="000000"/>
              </a:solidFill>
              <a:latin typeface="+mn-ea"/>
              <a:ea typeface="+mn-ea"/>
              <a:sym typeface="华文隶书" panose="02010800040101010101" pitchFamily="2" charset="-122"/>
            </a:endParaRPr>
          </a:p>
        </p:txBody>
      </p:sp>
      <p:sp>
        <p:nvSpPr>
          <p:cNvPr id="8" name="TextBox 8"/>
          <p:cNvSpPr/>
          <p:nvPr/>
        </p:nvSpPr>
        <p:spPr>
          <a:xfrm>
            <a:off x="774652" y="374558"/>
            <a:ext cx="271464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杰作费洛蒙</a:t>
            </a:r>
            <a:endParaRPr lang="zh-CN" altLang="en-US" sz="2000" b="1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sp>
        <p:nvSpPr>
          <p:cNvPr id="9" name="TextBox 18"/>
          <p:cNvSpPr/>
          <p:nvPr/>
        </p:nvSpPr>
        <p:spPr>
          <a:xfrm>
            <a:off x="7731760" y="10106660"/>
            <a:ext cx="39046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华文隶书" panose="02010800040101010101" pitchFamily="2" charset="-122"/>
              </a:rPr>
              <a:t>全屋整装定制家</a:t>
            </a:r>
            <a:endParaRPr lang="zh-CN" altLang="en-US" sz="2400" dirty="0">
              <a:solidFill>
                <a:schemeClr val="bg2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华文隶书" panose="02010800040101010101" pitchFamily="2" charset="-122"/>
            </a:endParaRPr>
          </a:p>
        </p:txBody>
      </p:sp>
      <p:sp>
        <p:nvSpPr>
          <p:cNvPr id="11" name="TextBox 8"/>
          <p:cNvSpPr/>
          <p:nvPr/>
        </p:nvSpPr>
        <p:spPr>
          <a:xfrm>
            <a:off x="631776" y="7489840"/>
            <a:ext cx="7989891" cy="14051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九号公馆全层定制</a:t>
            </a:r>
            <a:endParaRPr lang="en-US" altLang="zh-CN" sz="2000" b="1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风格：美式</a:t>
            </a:r>
            <a:endParaRPr lang="en-US" altLang="zh-CN" sz="2000" dirty="0" smtClean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494429"/>
                </a:solidFill>
                <a:latin typeface="+mn-ea"/>
                <a:ea typeface="+mn-ea"/>
                <a:sym typeface="黑体" panose="02010609060101010101" pitchFamily="49" charset="-122"/>
              </a:rPr>
              <a:t>定制产品：墙板、顶线、实木吊顶、门、门套窗套、柜类</a:t>
            </a:r>
            <a:endParaRPr lang="zh-CN" altLang="en-US" sz="2000" dirty="0">
              <a:solidFill>
                <a:srgbClr val="494429"/>
              </a:solidFill>
              <a:latin typeface="+mn-ea"/>
              <a:ea typeface="+mn-ea"/>
              <a:sym typeface="黑体" panose="02010609060101010101" pitchFamily="49" charset="-122"/>
            </a:endParaRPr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4204" y="1631925"/>
            <a:ext cx="532628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4204" y="5846766"/>
            <a:ext cx="5357850" cy="350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2902" y="1631924"/>
            <a:ext cx="716906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47447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2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47447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2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1210</Words>
  <Application>WPS 演示</Application>
  <PresentationFormat>自定义</PresentationFormat>
  <Paragraphs>131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Calibri</vt:lpstr>
      <vt:lpstr>仿宋</vt:lpstr>
      <vt:lpstr>黑体</vt:lpstr>
      <vt:lpstr>华文隶书</vt:lpstr>
      <vt:lpstr>Arial</vt:lpstr>
      <vt:lpstr>Times New Roman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591</cp:revision>
  <dcterms:created xsi:type="dcterms:W3CDTF">2010-04-26T08:47:00Z</dcterms:created>
  <dcterms:modified xsi:type="dcterms:W3CDTF">2019-02-26T05:56:02Z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2052-10.1.0.7697</vt:lpwstr>
  </property>
</Properties>
</file>